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684" r:id="rId2"/>
  </p:sldMasterIdLst>
  <p:notesMasterIdLst>
    <p:notesMasterId r:id="rId13"/>
  </p:notesMasterIdLst>
  <p:sldIdLst>
    <p:sldId id="257" r:id="rId3"/>
    <p:sldId id="258" r:id="rId4"/>
    <p:sldId id="259" r:id="rId5"/>
    <p:sldId id="261" r:id="rId6"/>
    <p:sldId id="263" r:id="rId7"/>
    <p:sldId id="266" r:id="rId8"/>
    <p:sldId id="267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9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29BF8-E5A0-FF41-9DFF-B117E3D4861A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5D98FE-0758-CE40-8248-3C07EA1C68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820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79FCDB-79A6-C741-BCB2-6780B58261CE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3A8444-C8F9-5346-9544-4BC9F3E687A1}" type="slidenum">
              <a:rPr lang="en-US" altLang="zh-TW"/>
              <a:pPr/>
              <a:t>7</a:t>
            </a:fld>
            <a:endParaRPr lang="en-US" altLang="zh-TW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F826D2-90E8-094B-A1DC-26E9C17D1408}" type="slidenum">
              <a:rPr lang="en-US" altLang="zh-TW"/>
              <a:pPr/>
              <a:t>9</a:t>
            </a:fld>
            <a:endParaRPr lang="en-US" altLang="zh-TW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4A015E0-0B6A-A641-A60C-070D69F09D2D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6AB0975-9FEF-9D4C-AF64-5E506192F09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Relationship Id="rId10" Type="http://schemas.openxmlformats.org/officeDocument/2006/relationships/image" Target="../media/image38.png"/><Relationship Id="rId11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69963" y="2200275"/>
            <a:ext cx="7315200" cy="1465263"/>
          </a:xfrm>
        </p:spPr>
        <p:txBody>
          <a:bodyPr>
            <a:normAutofit fontScale="90000"/>
          </a:bodyPr>
          <a:lstStyle/>
          <a:p>
            <a:r>
              <a:rPr lang="en-US" altLang="zh-TW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Market Efficiency and </a:t>
            </a:r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Market Failure</a:t>
            </a:r>
            <a:endParaRPr lang="en-US" altLang="zh-TW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8788"/>
            <a:ext cx="6400800" cy="1370012"/>
          </a:xfrm>
        </p:spPr>
        <p:txBody>
          <a:bodyPr/>
          <a:lstStyle/>
          <a:p>
            <a:r>
              <a:rPr lang="en-US" altLang="zh-TW" b="1" dirty="0" smtClean="0"/>
              <a:t>Autumn </a:t>
            </a:r>
            <a:r>
              <a:rPr lang="en-US" altLang="zh-TW" b="1" dirty="0" smtClean="0"/>
              <a:t>2012</a:t>
            </a:r>
            <a:endParaRPr lang="en-US" altLang="zh-TW" b="1" dirty="0"/>
          </a:p>
        </p:txBody>
      </p:sp>
    </p:spTree>
    <p:extLst>
      <p:ext uri="{BB962C8B-B14F-4D97-AF65-F5344CB8AC3E}">
        <p14:creationId xmlns:p14="http://schemas.microsoft.com/office/powerpoint/2010/main" val="427261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fig5_02_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>
          <a:xfrm>
            <a:off x="387350" y="786947"/>
            <a:ext cx="8464550" cy="9461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/>
          <a:lstStyle/>
          <a:p>
            <a:r>
              <a:rPr lang="en-US" altLang="zh-TW" dirty="0"/>
              <a:t>Positive Externalities and Efficiency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57200" y="1808163"/>
            <a:ext cx="7131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TW" sz="1400" b="1" i="1" dirty="0">
                <a:solidFill>
                  <a:srgbClr val="006666"/>
                </a:solidFill>
                <a:latin typeface="Arial" charset="0"/>
              </a:rPr>
              <a:t>A POSITIVE EXTERNALITY IN CONSUMPTION REDUCES ECONOMIC EFFICIENCY</a:t>
            </a:r>
          </a:p>
        </p:txBody>
      </p:sp>
      <p:grpSp>
        <p:nvGrpSpPr>
          <p:cNvPr id="66568" name="Group 8"/>
          <p:cNvGrpSpPr>
            <a:grpSpLocks/>
          </p:cNvGrpSpPr>
          <p:nvPr/>
        </p:nvGrpSpPr>
        <p:grpSpPr bwMode="auto">
          <a:xfrm>
            <a:off x="5813425" y="2224882"/>
            <a:ext cx="3048000" cy="538162"/>
            <a:chOff x="816" y="1104"/>
            <a:chExt cx="1920" cy="339"/>
          </a:xfrm>
        </p:grpSpPr>
        <p:sp>
          <p:nvSpPr>
            <p:cNvPr id="66569" name="Text Box 9"/>
            <p:cNvSpPr txBox="1">
              <a:spLocks noChangeArrowheads="1"/>
            </p:cNvSpPr>
            <p:nvPr/>
          </p:nvSpPr>
          <p:spPr bwMode="auto">
            <a:xfrm>
              <a:off x="816" y="1104"/>
              <a:ext cx="1920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>
                  <a:latin typeface="Arial" charset="0"/>
                </a:rPr>
                <a:t>The Effect of a Positive Externality on Efficiency</a:t>
              </a:r>
            </a:p>
          </p:txBody>
        </p:sp>
        <p:sp>
          <p:nvSpPr>
            <p:cNvPr id="66570" name="Line 10"/>
            <p:cNvSpPr>
              <a:spLocks noChangeShapeType="1"/>
            </p:cNvSpPr>
            <p:nvPr/>
          </p:nvSpPr>
          <p:spPr bwMode="auto">
            <a:xfrm>
              <a:off x="816" y="1440"/>
              <a:ext cx="1667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66571" name="Picture 11" descr="fig5_02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2" name="Picture 12" descr="fig5_02_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3" name="Picture 13" descr="fig5_02_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4" name="Picture 14" descr="fig5_02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5" name="Picture 15" descr="fig5_02_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6" name="Picture 16" descr="fig5_02_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7" name="Picture 17" descr="fig5_02_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8" name="Picture 18" descr="fig5_02_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143125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9" name="Picture 19" descr="fig5_02_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360840"/>
            <a:ext cx="584835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45690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GB" dirty="0"/>
              <a:t>Definition</a:t>
            </a:r>
            <a:endParaRPr lang="en-US" altLang="zh-TW" dirty="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>
          <a:xfrm>
            <a:off x="588963" y="1316492"/>
            <a:ext cx="7958137" cy="4300537"/>
          </a:xfrm>
        </p:spPr>
        <p:txBody>
          <a:bodyPr>
            <a:normAutofit fontScale="92500"/>
          </a:bodyPr>
          <a:lstStyle/>
          <a:p>
            <a:pPr lvl="0"/>
            <a:r>
              <a:rPr lang="en-US" dirty="0">
                <a:solidFill>
                  <a:srgbClr val="FF0000"/>
                </a:solidFill>
              </a:rPr>
              <a:t>Market failure occurs when the free market forces of demand and supply, fail to produce the quantities of goods/services that people want at prices which reflect their marginal utilities (price they are prepared to pay for that additional satisfaction)</a:t>
            </a:r>
          </a:p>
          <a:p>
            <a:pPr lvl="0"/>
            <a:r>
              <a:rPr lang="en-US" dirty="0">
                <a:solidFill>
                  <a:srgbClr val="FF0000"/>
                </a:solidFill>
              </a:rPr>
              <a:t>Market failure leads to the failure of market forces to achieve an </a:t>
            </a:r>
            <a:r>
              <a:rPr lang="en-US" b="1" dirty="0">
                <a:solidFill>
                  <a:srgbClr val="FF0000"/>
                </a:solidFill>
              </a:rPr>
              <a:t>efficient</a:t>
            </a:r>
            <a:r>
              <a:rPr lang="en-US" dirty="0">
                <a:solidFill>
                  <a:srgbClr val="FF0000"/>
                </a:solidFill>
              </a:rPr>
              <a:t> allocation of resources.  </a:t>
            </a:r>
          </a:p>
          <a:p>
            <a:pPr lvl="0"/>
            <a:r>
              <a:rPr lang="en-GB" dirty="0">
                <a:solidFill>
                  <a:srgbClr val="FF0000"/>
                </a:solidFill>
              </a:rPr>
              <a:t>Efficiency occurs when the quantity in the market is optimal in the sense that the amount of community surplus (= consumer surplus + producer surplus) is maximised, i.e. no deadweight loss exists.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683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 bldLvl="2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66713" y="935038"/>
            <a:ext cx="8440738" cy="784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pPr>
              <a:spcBef>
                <a:spcPct val="20000"/>
              </a:spcBef>
            </a:pPr>
            <a:r>
              <a:rPr lang="en-US" altLang="zh-TW" sz="4000" dirty="0"/>
              <a:t>Marginal Benefit and Consumer Surplus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366713" y="2121138"/>
            <a:ext cx="3395390" cy="2829964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zh-TW" sz="2000" b="1" dirty="0">
                <a:solidFill>
                  <a:schemeClr val="tx1"/>
                </a:solidFill>
                <a:latin typeface="Arial" charset="0"/>
              </a:rPr>
              <a:t>Marginal benefit</a:t>
            </a:r>
            <a:r>
              <a:rPr lang="en-US" altLang="zh-TW" sz="20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zh-TW" sz="2000" dirty="0" smtClean="0">
                <a:solidFill>
                  <a:schemeClr val="tx1"/>
                </a:solidFill>
                <a:latin typeface="Arial" charset="0"/>
              </a:rPr>
              <a:t>(utility) </a:t>
            </a:r>
            <a:r>
              <a:rPr lang="en-US" altLang="zh-TW" sz="2000" dirty="0">
                <a:solidFill>
                  <a:schemeClr val="tx1"/>
                </a:solidFill>
              </a:rPr>
              <a:t>The additional benefit to a consumer from consuming one more unit of a good or service.</a:t>
            </a:r>
          </a:p>
          <a:p>
            <a:pPr marL="457200" indent="-457200">
              <a:spcBef>
                <a:spcPct val="10000"/>
              </a:spcBef>
              <a:spcAft>
                <a:spcPct val="10000"/>
              </a:spcAft>
            </a:pPr>
            <a:endParaRPr lang="en-US" altLang="zh-TW" sz="2000" dirty="0"/>
          </a:p>
          <a:p>
            <a:pPr marL="457200" indent="-457200">
              <a:spcBef>
                <a:spcPct val="10000"/>
              </a:spcBef>
              <a:spcAft>
                <a:spcPct val="10000"/>
              </a:spcAft>
            </a:pPr>
            <a:endParaRPr lang="en-US" altLang="zh-TW" sz="2000" dirty="0">
              <a:solidFill>
                <a:srgbClr val="006666"/>
              </a:solidFill>
            </a:endParaRPr>
          </a:p>
        </p:txBody>
      </p:sp>
      <p:grpSp>
        <p:nvGrpSpPr>
          <p:cNvPr id="48140" name="Group 12"/>
          <p:cNvGrpSpPr>
            <a:grpSpLocks/>
          </p:cNvGrpSpPr>
          <p:nvPr/>
        </p:nvGrpSpPr>
        <p:grpSpPr bwMode="auto">
          <a:xfrm>
            <a:off x="5311775" y="1801813"/>
            <a:ext cx="2895600" cy="574675"/>
            <a:chOff x="3120" y="1078"/>
            <a:chExt cx="1824" cy="362"/>
          </a:xfrm>
        </p:grpSpPr>
        <p:sp>
          <p:nvSpPr>
            <p:cNvPr id="48141" name="Text Box 13"/>
            <p:cNvSpPr txBox="1">
              <a:spLocks noChangeArrowheads="1"/>
            </p:cNvSpPr>
            <p:nvPr/>
          </p:nvSpPr>
          <p:spPr bwMode="auto">
            <a:xfrm>
              <a:off x="3120" y="1078"/>
              <a:ext cx="1824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 dirty="0">
                  <a:latin typeface="Arial" charset="0"/>
                </a:rPr>
                <a:t>The Demand Curve is Also the Marginal Benefit Curve</a:t>
              </a:r>
            </a:p>
          </p:txBody>
        </p:sp>
        <p:sp>
          <p:nvSpPr>
            <p:cNvPr id="48142" name="Line 14"/>
            <p:cNvSpPr>
              <a:spLocks noChangeShapeType="1"/>
            </p:cNvSpPr>
            <p:nvPr/>
          </p:nvSpPr>
          <p:spPr bwMode="auto">
            <a:xfrm>
              <a:off x="3120" y="1440"/>
              <a:ext cx="1728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48143" name="Picture 15" descr="fig4_1_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4" name="Picture 16" descr="fig4_1_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5" name="Picture 17" descr="fig4_1_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6" name="Picture 18" descr="fig4_1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7" name="Picture 19" descr="fig4_1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552700"/>
            <a:ext cx="416242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8" name="Picture 20" descr="fig4_1_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352" y="2376488"/>
            <a:ext cx="4592609" cy="3709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58216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9" name="Picture 19" descr="fig4_3_left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928" y="1790387"/>
            <a:ext cx="5254666" cy="361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xfrm>
            <a:off x="698500" y="4953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r>
              <a:rPr lang="en-US" altLang="zh-TW" sz="4000"/>
              <a:t>Marginal Cost and Producer Surplus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5578845" y="2006600"/>
            <a:ext cx="3298434" cy="219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1pPr>
            <a:lvl2pPr marL="514350"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新細明體" charset="0"/>
                <a:cs typeface="新細明體" charset="0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en-US" altLang="zh-TW" sz="1800" b="1" dirty="0">
                <a:latin typeface="Arial" charset="0"/>
              </a:rPr>
              <a:t>Marginal cost</a:t>
            </a:r>
            <a:r>
              <a:rPr lang="en-US" altLang="zh-TW" sz="1800" dirty="0">
                <a:latin typeface="Arial" charset="0"/>
              </a:rPr>
              <a:t>  </a:t>
            </a:r>
          </a:p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en-US" altLang="zh-TW" sz="1800" dirty="0">
                <a:latin typeface="Arial" charset="0"/>
              </a:rPr>
              <a:t>The additional cost to a firm of producing one more unit of a good or service</a:t>
            </a:r>
            <a:r>
              <a:rPr lang="en-US" altLang="zh-TW" sz="1800" dirty="0" smtClean="0">
                <a:latin typeface="Arial" charset="0"/>
              </a:rPr>
              <a:t>.</a:t>
            </a:r>
          </a:p>
          <a:p>
            <a:pPr>
              <a:spcBef>
                <a:spcPct val="10000"/>
              </a:spcBef>
              <a:spcAft>
                <a:spcPct val="10000"/>
              </a:spcAft>
            </a:pPr>
            <a:endParaRPr lang="en-US" altLang="zh-TW" sz="1800" dirty="0">
              <a:latin typeface="Arial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en-US" altLang="zh-TW" sz="1800" dirty="0" smtClean="0">
                <a:latin typeface="Arial" charset="0"/>
              </a:rPr>
              <a:t>The Supply curve is also the Margina</a:t>
            </a:r>
            <a:r>
              <a:rPr lang="en-US" altLang="zh-TW" sz="1800" dirty="0" smtClean="0">
                <a:latin typeface="Arial" charset="0"/>
              </a:rPr>
              <a:t>l cost curve.</a:t>
            </a:r>
            <a:endParaRPr lang="en-US" altLang="zh-TW" sz="1800" dirty="0" smtClean="0">
              <a:latin typeface="Arial" charset="0"/>
            </a:endParaRPr>
          </a:p>
        </p:txBody>
      </p:sp>
      <p:pic>
        <p:nvPicPr>
          <p:cNvPr id="51213" name="Picture 13" descr="fig4_3_left_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4" name="Picture 14" descr="fig4_3_left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5" name="Picture 15" descr="fig4_3_left_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6" name="Picture 16" descr="fig4_3_left_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7" name="Picture 17" descr="fig4_3_left_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8" name="Picture 18" descr="fig4_3_left_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006600"/>
            <a:ext cx="417195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26018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-362856" y="272142"/>
            <a:ext cx="9724571" cy="88537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r>
              <a:rPr lang="en-US" altLang="zh-TW" sz="4000" dirty="0"/>
              <a:t>The Efficiency of Competitive Markets</a:t>
            </a:r>
          </a:p>
        </p:txBody>
      </p:sp>
      <p:grpSp>
        <p:nvGrpSpPr>
          <p:cNvPr id="53259" name="Group 11"/>
          <p:cNvGrpSpPr>
            <a:grpSpLocks/>
          </p:cNvGrpSpPr>
          <p:nvPr/>
        </p:nvGrpSpPr>
        <p:grpSpPr bwMode="auto">
          <a:xfrm>
            <a:off x="5789613" y="2305506"/>
            <a:ext cx="3048000" cy="906463"/>
            <a:chOff x="3120" y="1205"/>
            <a:chExt cx="1920" cy="571"/>
          </a:xfrm>
        </p:grpSpPr>
        <p:sp>
          <p:nvSpPr>
            <p:cNvPr id="53260" name="Text Box 12"/>
            <p:cNvSpPr txBox="1">
              <a:spLocks noChangeArrowheads="1"/>
            </p:cNvSpPr>
            <p:nvPr/>
          </p:nvSpPr>
          <p:spPr bwMode="auto">
            <a:xfrm>
              <a:off x="3120" y="1205"/>
              <a:ext cx="1920" cy="4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 dirty="0">
                  <a:solidFill>
                    <a:srgbClr val="006666"/>
                  </a:solidFill>
                  <a:latin typeface="Arial" charset="0"/>
                </a:rPr>
                <a:t>Marginal Benefit Equals Marginal Cost Only at Competitive Equilibrium</a:t>
              </a:r>
            </a:p>
          </p:txBody>
        </p:sp>
        <p:sp>
          <p:nvSpPr>
            <p:cNvPr id="53261" name="Line 13"/>
            <p:cNvSpPr>
              <a:spLocks noChangeShapeType="1"/>
            </p:cNvSpPr>
            <p:nvPr/>
          </p:nvSpPr>
          <p:spPr bwMode="auto">
            <a:xfrm>
              <a:off x="3120" y="1776"/>
              <a:ext cx="1667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53262" name="Picture 14" descr="fig4_4_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3" name="Picture 15" descr="fig4_4_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4" name="Picture 16" descr="fig4_4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5" name="Picture 17" descr="fig4_4_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6" name="Picture 18" descr="fig4_4_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7" name="Picture 19" descr="fig4_4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8" name="Picture 20" descr="fig4_4_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9" name="Picture 21" descr="fig4_4_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6025"/>
            <a:ext cx="6638925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5613" y="1213008"/>
            <a:ext cx="8125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>
                <a:solidFill>
                  <a:srgbClr val="006666"/>
                </a:solidFill>
                <a:latin typeface="Arial" charset="0"/>
              </a:rPr>
              <a:t>Economic efficiency</a:t>
            </a:r>
            <a:r>
              <a:rPr lang="en-US" altLang="zh-TW" dirty="0">
                <a:latin typeface="Arial" charset="0"/>
              </a:rPr>
              <a:t>  </a:t>
            </a:r>
          </a:p>
          <a:p>
            <a:pPr lvl="1"/>
            <a:r>
              <a:rPr lang="en-US" altLang="zh-TW" dirty="0"/>
              <a:t>A market outcome in which the marginal benefit to consumers of the last unit produced is equal to its marginal cost of production.</a:t>
            </a:r>
          </a:p>
        </p:txBody>
      </p:sp>
    </p:spTree>
    <p:extLst>
      <p:ext uri="{BB962C8B-B14F-4D97-AF65-F5344CB8AC3E}">
        <p14:creationId xmlns:p14="http://schemas.microsoft.com/office/powerpoint/2010/main" val="24537460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740228" y="1020309"/>
            <a:ext cx="7772400" cy="7350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>
            <a:normAutofit fontScale="90000"/>
          </a:bodyPr>
          <a:lstStyle/>
          <a:p>
            <a:r>
              <a:rPr lang="en-US" altLang="zh-TW" dirty="0"/>
              <a:t>Externalities and </a:t>
            </a:r>
            <a:r>
              <a:rPr lang="en-US" altLang="zh-TW" dirty="0" smtClean="0"/>
              <a:t>Market failure</a:t>
            </a:r>
            <a:endParaRPr lang="en-US" altLang="zh-TW" dirty="0"/>
          </a:p>
        </p:txBody>
      </p:sp>
      <p:sp>
        <p:nvSpPr>
          <p:cNvPr id="64524" name="Rectangle 12"/>
          <p:cNvSpPr>
            <a:spLocks noGrp="1" noChangeArrowheads="1"/>
          </p:cNvSpPr>
          <p:nvPr>
            <p:ph idx="1"/>
          </p:nvPr>
        </p:nvSpPr>
        <p:spPr>
          <a:xfrm>
            <a:off x="181429" y="1755322"/>
            <a:ext cx="8713787" cy="4630964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>
                <a:solidFill>
                  <a:schemeClr val="accent2"/>
                </a:solidFill>
              </a:rPr>
              <a:t>Externality  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>
                <a:solidFill>
                  <a:schemeClr val="accent2"/>
                </a:solidFill>
              </a:rPr>
              <a:t>A benefit or cost that affects </a:t>
            </a:r>
            <a:r>
              <a:rPr lang="en-US" altLang="zh-TW" sz="1800" i="1" dirty="0" smtClean="0">
                <a:solidFill>
                  <a:schemeClr val="accent2"/>
                </a:solidFill>
              </a:rPr>
              <a:t>someone (a third party) </a:t>
            </a:r>
            <a:r>
              <a:rPr lang="en-US" altLang="zh-TW" sz="1800" i="1" dirty="0">
                <a:solidFill>
                  <a:schemeClr val="accent2"/>
                </a:solidFill>
              </a:rPr>
              <a:t>who is not directly involved in the production or consumption of a good or service.</a:t>
            </a: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dirty="0">
                <a:solidFill>
                  <a:srgbClr val="006666"/>
                </a:solidFill>
              </a:rPr>
              <a:t>The Effect of Externalities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/>
              <a:t>Private cost</a:t>
            </a:r>
            <a:r>
              <a:rPr lang="en-US" altLang="zh-TW" sz="1800" i="1" dirty="0"/>
              <a:t>  (PC)</a:t>
            </a:r>
          </a:p>
          <a:p>
            <a:pPr lvl="2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/>
              <a:t>The cost borne by the producer of a good or service.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>
                <a:solidFill>
                  <a:schemeClr val="hlink"/>
                </a:solidFill>
              </a:rPr>
              <a:t>Social cost</a:t>
            </a:r>
            <a:r>
              <a:rPr lang="en-US" altLang="zh-TW" sz="1800" i="1" dirty="0">
                <a:solidFill>
                  <a:schemeClr val="hlink"/>
                </a:solidFill>
              </a:rPr>
              <a:t>  (SC=PC+EC)</a:t>
            </a:r>
          </a:p>
          <a:p>
            <a:pPr lvl="2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>
                <a:solidFill>
                  <a:schemeClr val="hlink"/>
                </a:solidFill>
              </a:rPr>
              <a:t>The total cost of producing a good, including both the private cost and any external cost (EC).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/>
              <a:t>Private benefit</a:t>
            </a:r>
            <a:r>
              <a:rPr lang="en-US" altLang="zh-TW" sz="1800" i="1" dirty="0"/>
              <a:t>  (PB)</a:t>
            </a:r>
          </a:p>
          <a:p>
            <a:pPr lvl="2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/>
              <a:t>The benefit received by the consumer of a good or service.</a:t>
            </a:r>
          </a:p>
          <a:p>
            <a:pPr lvl="1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b="1" i="1" dirty="0">
                <a:solidFill>
                  <a:schemeClr val="hlink"/>
                </a:solidFill>
              </a:rPr>
              <a:t>Social benefit</a:t>
            </a:r>
            <a:r>
              <a:rPr lang="en-US" altLang="zh-TW" sz="1800" i="1" dirty="0">
                <a:solidFill>
                  <a:schemeClr val="hlink"/>
                </a:solidFill>
              </a:rPr>
              <a:t>  (SB=PB+EB)</a:t>
            </a:r>
          </a:p>
          <a:p>
            <a:pPr lvl="2">
              <a:lnSpc>
                <a:spcPct val="90000"/>
              </a:lnSpc>
              <a:spcBef>
                <a:spcPct val="10000"/>
              </a:spcBef>
            </a:pPr>
            <a:r>
              <a:rPr lang="en-US" altLang="zh-TW" sz="1800" i="1" dirty="0">
                <a:solidFill>
                  <a:schemeClr val="hlink"/>
                </a:solidFill>
              </a:rPr>
              <a:t>The total benefit from consuming a good, including both the private benefit and any external benefit (EB).</a:t>
            </a:r>
          </a:p>
        </p:txBody>
      </p:sp>
    </p:spTree>
    <p:extLst>
      <p:ext uri="{BB962C8B-B14F-4D97-AF65-F5344CB8AC3E}">
        <p14:creationId xmlns:p14="http://schemas.microsoft.com/office/powerpoint/2010/main" val="253945493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4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4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45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4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45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45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45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45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45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45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4" grpId="0" build="p" bldLvl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Negative Externalities</a:t>
            </a:r>
            <a:endParaRPr lang="en-US" altLang="zh-TW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3366"/>
                </a:solidFill>
              </a:rPr>
              <a:t>External or social costs</a:t>
            </a:r>
          </a:p>
          <a:p>
            <a:pPr lvl="1"/>
            <a:r>
              <a:rPr lang="en-GB" dirty="0"/>
              <a:t>The </a:t>
            </a:r>
            <a:r>
              <a:rPr lang="en-GB" dirty="0" smtClean="0"/>
              <a:t>costs </a:t>
            </a:r>
            <a:r>
              <a:rPr lang="en-GB" dirty="0"/>
              <a:t>of an economic decision to a third </a:t>
            </a:r>
            <a:r>
              <a:rPr lang="en-GB" dirty="0" smtClean="0"/>
              <a:t>party </a:t>
            </a:r>
            <a:r>
              <a:rPr lang="en-GB" sz="2000" dirty="0" smtClean="0"/>
              <a:t>(</a:t>
            </a:r>
            <a:r>
              <a:rPr lang="en-GB" dirty="0"/>
              <a:t>someone other than the producer or consumer)</a:t>
            </a:r>
          </a:p>
          <a:p>
            <a:pPr lvl="2">
              <a:lnSpc>
                <a:spcPct val="90000"/>
              </a:lnSpc>
            </a:pPr>
            <a:r>
              <a:rPr lang="en-GB" dirty="0"/>
              <a:t>Decision makers do not take into account the cost imposed on society and others as a result of their decision,</a:t>
            </a:r>
          </a:p>
          <a:p>
            <a:pPr lvl="3">
              <a:lnSpc>
                <a:spcPct val="90000"/>
              </a:lnSpc>
            </a:pPr>
            <a:r>
              <a:rPr lang="en-GB" dirty="0"/>
              <a:t>e.g. pollution, traffic congestion, environmental degradation, depletion of the ozone layer, misuse of alcohol, tobacco, anti-social behaviour, drug </a:t>
            </a:r>
            <a:r>
              <a:rPr lang="en-GB" dirty="0" smtClean="0"/>
              <a:t>abuse and gun crime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703565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bldLvl="4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fig5_01_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39" name="Rectangle 3"/>
          <p:cNvSpPr>
            <a:spLocks noGrp="1" noChangeArrowheads="1"/>
          </p:cNvSpPr>
          <p:nvPr>
            <p:ph type="title"/>
          </p:nvPr>
        </p:nvSpPr>
        <p:spPr>
          <a:xfrm>
            <a:off x="203200" y="680357"/>
            <a:ext cx="8767763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/>
          <a:lstStyle/>
          <a:p>
            <a:r>
              <a:rPr lang="en-US" altLang="zh-TW" dirty="0"/>
              <a:t>Negative Externalities and Efficiency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482600" y="1973263"/>
            <a:ext cx="71294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TW" sz="1400" b="1" i="1" dirty="0">
                <a:solidFill>
                  <a:srgbClr val="006666"/>
                </a:solidFill>
                <a:latin typeface="Arial" charset="0"/>
              </a:rPr>
              <a:t>A NEGATIVE EXTERNALITY IN PRODUCTION REDUCES ECONOMIC EFFICIENCY</a:t>
            </a:r>
          </a:p>
        </p:txBody>
      </p:sp>
      <p:grpSp>
        <p:nvGrpSpPr>
          <p:cNvPr id="65544" name="Group 8"/>
          <p:cNvGrpSpPr>
            <a:grpSpLocks/>
          </p:cNvGrpSpPr>
          <p:nvPr/>
        </p:nvGrpSpPr>
        <p:grpSpPr bwMode="auto">
          <a:xfrm>
            <a:off x="6337300" y="2500312"/>
            <a:ext cx="2518171" cy="538163"/>
            <a:chOff x="816" y="1440"/>
            <a:chExt cx="2115" cy="339"/>
          </a:xfrm>
        </p:grpSpPr>
        <p:sp>
          <p:nvSpPr>
            <p:cNvPr id="65545" name="Text Box 9"/>
            <p:cNvSpPr txBox="1">
              <a:spLocks noChangeArrowheads="1"/>
            </p:cNvSpPr>
            <p:nvPr/>
          </p:nvSpPr>
          <p:spPr bwMode="auto">
            <a:xfrm>
              <a:off x="1011" y="1440"/>
              <a:ext cx="1920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 dirty="0">
                  <a:latin typeface="Arial" charset="0"/>
                </a:rPr>
                <a:t>The Effect of Pollution on Economic Efficiency</a:t>
              </a:r>
            </a:p>
          </p:txBody>
        </p:sp>
        <p:sp>
          <p:nvSpPr>
            <p:cNvPr id="65546" name="Line 10"/>
            <p:cNvSpPr>
              <a:spLocks noChangeShapeType="1"/>
            </p:cNvSpPr>
            <p:nvPr/>
          </p:nvSpPr>
          <p:spPr bwMode="auto">
            <a:xfrm>
              <a:off x="816" y="1440"/>
              <a:ext cx="1667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65547" name="Picture 11" descr="fig5_01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8" name="Picture 12" descr="fig5_01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9" name="Picture 13" descr="fig5_01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0" name="Picture 14" descr="fig5_01_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1" name="Picture 15" descr="fig5_01_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2" name="Picture 16" descr="fig5_01_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2500313"/>
            <a:ext cx="4762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53" name="Line 17"/>
          <p:cNvSpPr>
            <a:spLocks noChangeShapeType="1"/>
          </p:cNvSpPr>
          <p:nvPr/>
        </p:nvSpPr>
        <p:spPr bwMode="auto">
          <a:xfrm>
            <a:off x="4359275" y="3643313"/>
            <a:ext cx="0" cy="304800"/>
          </a:xfrm>
          <a:prstGeom prst="line">
            <a:avLst/>
          </a:prstGeom>
          <a:noFill/>
          <a:ln w="317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86812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 autoUpdateAnimBg="0"/>
      <p:bldP spid="655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Positive Externalities</a:t>
            </a:r>
            <a:endParaRPr lang="en-US" altLang="zh-TW"/>
          </a:p>
        </p:txBody>
      </p:sp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981200"/>
            <a:ext cx="7620000" cy="4114800"/>
          </a:xfrm>
        </p:spPr>
        <p:txBody>
          <a:bodyPr/>
          <a:lstStyle/>
          <a:p>
            <a:r>
              <a:rPr lang="en-GB" dirty="0">
                <a:solidFill>
                  <a:srgbClr val="003366"/>
                </a:solidFill>
              </a:rPr>
              <a:t>External benefits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The benefits of </a:t>
            </a:r>
            <a:r>
              <a:rPr lang="en-GB" dirty="0" smtClean="0"/>
              <a:t>production or consumption of a good/service that is good for third parties.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education and training, public transport, health education and preventative medicine, refuse collection, </a:t>
            </a:r>
            <a:r>
              <a:rPr lang="en-GB" dirty="0" smtClean="0"/>
              <a:t>mosquito nets, public libraries &amp; law </a:t>
            </a:r>
            <a:r>
              <a:rPr lang="en-GB" dirty="0"/>
              <a:t>and order</a:t>
            </a:r>
            <a:endParaRPr lang="en-US" altLang="zh-TW" sz="2800" dirty="0"/>
          </a:p>
        </p:txBody>
      </p:sp>
    </p:spTree>
    <p:extLst>
      <p:ext uri="{BB962C8B-B14F-4D97-AF65-F5344CB8AC3E}">
        <p14:creationId xmlns:p14="http://schemas.microsoft.com/office/powerpoint/2010/main" val="721309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build="p" bldLvl="4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516</Words>
  <Application>Microsoft Macintosh PowerPoint</Application>
  <PresentationFormat>On-screen Show (4:3)</PresentationFormat>
  <Paragraphs>48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Executive</vt:lpstr>
      <vt:lpstr>1_Executive</vt:lpstr>
      <vt:lpstr>Market Efficiency and Market Failure</vt:lpstr>
      <vt:lpstr>Definition</vt:lpstr>
      <vt:lpstr>Marginal Benefit and Consumer Surplus</vt:lpstr>
      <vt:lpstr>Marginal Cost and Producer Surplus</vt:lpstr>
      <vt:lpstr>The Efficiency of Competitive Markets</vt:lpstr>
      <vt:lpstr>Externalities and Market failure</vt:lpstr>
      <vt:lpstr>Negative Externalities</vt:lpstr>
      <vt:lpstr>Negative Externalities and Efficiency</vt:lpstr>
      <vt:lpstr>Positive Externalities</vt:lpstr>
      <vt:lpstr>Positive Externalities and Efficiency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 Efficiency and Market Failure</dc:title>
  <dc:creator>paul.murphy Murphy</dc:creator>
  <cp:lastModifiedBy>paul.murphy Murphy</cp:lastModifiedBy>
  <cp:revision>9</cp:revision>
  <dcterms:created xsi:type="dcterms:W3CDTF">2011-11-23T05:54:09Z</dcterms:created>
  <dcterms:modified xsi:type="dcterms:W3CDTF">2012-11-23T09:48:43Z</dcterms:modified>
</cp:coreProperties>
</file>